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320" r:id="rId3"/>
    <p:sldId id="323" r:id="rId4"/>
    <p:sldId id="322" r:id="rId5"/>
    <p:sldId id="356" r:id="rId6"/>
    <p:sldId id="325" r:id="rId7"/>
    <p:sldId id="358" r:id="rId8"/>
    <p:sldId id="359" r:id="rId9"/>
    <p:sldId id="326" r:id="rId10"/>
    <p:sldId id="361" r:id="rId11"/>
    <p:sldId id="360" r:id="rId12"/>
    <p:sldId id="362" r:id="rId13"/>
    <p:sldId id="363" r:id="rId14"/>
    <p:sldId id="364" r:id="rId15"/>
    <p:sldId id="327" r:id="rId16"/>
    <p:sldId id="328" r:id="rId17"/>
    <p:sldId id="365" r:id="rId18"/>
    <p:sldId id="366" r:id="rId19"/>
    <p:sldId id="329" r:id="rId20"/>
    <p:sldId id="330" r:id="rId21"/>
    <p:sldId id="367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55" r:id="rId39"/>
    <p:sldId id="351" r:id="rId40"/>
    <p:sldId id="352" r:id="rId41"/>
    <p:sldId id="353" r:id="rId42"/>
    <p:sldId id="354" r:id="rId43"/>
    <p:sldId id="368" r:id="rId44"/>
    <p:sldId id="36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241"/>
  </p:normalViewPr>
  <p:slideViewPr>
    <p:cSldViewPr snapToGrid="0" snapToObjects="1">
      <p:cViewPr varScale="1">
        <p:scale>
          <a:sx n="102" d="100"/>
          <a:sy n="102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AA308-0253-0F41-B78B-1B4850393AD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C3871-95F8-9046-87BD-DB83A57D155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EE84C-595B-9049-8210-E17ED3A877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84250-0745-6B4E-AC62-1DC5468B2C4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模型重构</a:t>
            </a:r>
            <a:r>
              <a:rPr kumimoji="1" lang="en-US" altLang="zh-CN" dirty="0"/>
              <a:t>(</a:t>
            </a:r>
            <a:r>
              <a:rPr kumimoji="1" lang="en-US" altLang="en-US" dirty="0"/>
              <a:t>Refactor)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Area</a:t>
            </a:r>
            <a:r>
              <a:rPr kumimoji="1" lang="zh-CN" altLang="en-US" dirty="0"/>
              <a:t>模型重构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en-US" dirty="0"/>
              <a:t>  </a:t>
            </a:r>
            <a:r>
              <a:rPr kumimoji="1" lang="zh-CN" altLang="en-US" dirty="0"/>
              <a:t>五个数组？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）创建一个“区域结构体”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en-US" dirty="0"/>
              <a:t>N</a:t>
            </a:r>
            <a:r>
              <a:rPr kumimoji="1" lang="en-US" altLang="zh-CN" dirty="0"/>
              <a:t>e</a:t>
            </a:r>
            <a:r>
              <a:rPr kumimoji="1" lang="en-US" altLang="en-US" dirty="0"/>
              <a:t>w File -&gt; Swift File ，</a:t>
            </a:r>
            <a:r>
              <a:rPr kumimoji="1" lang="zh-CN" altLang="en-US" dirty="0"/>
              <a:t>命名为</a:t>
            </a:r>
            <a:r>
              <a:rPr kumimoji="1" lang="en-US" altLang="zh-CN" dirty="0" err="1"/>
              <a:t>Area</a:t>
            </a:r>
            <a:r>
              <a:rPr kumimoji="1" lang="en-US" altLang="en-US" dirty="0" err="1"/>
              <a:t>.swift</a:t>
            </a:r>
            <a:endParaRPr kumimoji="1" lang="en-US" altLang="en-US" dirty="0"/>
          </a:p>
          <a:p>
            <a:pPr marL="0" indent="0">
              <a:buNone/>
            </a:pPr>
            <a:r>
              <a:rPr kumimoji="1" lang="en-US" altLang="en-US" dirty="0"/>
              <a:t>（2）</a:t>
            </a:r>
            <a:r>
              <a:rPr kumimoji="1" lang="zh-CN" altLang="en-US" dirty="0"/>
              <a:t>区域结构体定义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结构体名称可与文件名一样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8378" y="3895825"/>
            <a:ext cx="4539553" cy="26634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设定原型单元格，设定</a:t>
            </a:r>
            <a:r>
              <a:rPr kumimoji="1" lang="en-US" altLang="en-US" dirty="0"/>
              <a:t>i</a:t>
            </a:r>
            <a:r>
              <a:rPr kumimoji="1" lang="en-US" altLang="zh-CN" dirty="0"/>
              <a:t>dentifier</a:t>
            </a:r>
            <a:r>
              <a:rPr kumimoji="1" lang="zh-CN" altLang="en-US" dirty="0"/>
              <a:t>为</a:t>
            </a:r>
            <a:r>
              <a:rPr kumimoji="1" lang="en-US" altLang="zh-CN" dirty="0" err="1"/>
              <a:t>DetailCell</a:t>
            </a:r>
            <a:r>
              <a:rPr kumimoji="1" lang="en-US" altLang="en-US" dirty="0"/>
              <a:t>，</a:t>
            </a:r>
            <a:r>
              <a:rPr kumimoji="1" lang="zh-CN" altLang="en-US" dirty="0"/>
              <a:t>行高为</a:t>
            </a:r>
            <a:r>
              <a:rPr kumimoji="1" lang="en-US" altLang="zh-CN" dirty="0"/>
              <a:t>3</a:t>
            </a:r>
            <a:r>
              <a:rPr kumimoji="1" lang="en-US" altLang="en-US" dirty="0"/>
              <a:t>6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3019" y="2870545"/>
            <a:ext cx="9285962" cy="25007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增加图片：拖一个</a:t>
            </a:r>
            <a:r>
              <a:rPr kumimoji="1" lang="en-US" altLang="zh-CN" dirty="0" err="1"/>
              <a:t>ImageView</a:t>
            </a:r>
            <a:r>
              <a:rPr kumimoji="1" lang="zh-CN" altLang="en-US" dirty="0"/>
              <a:t>到单元格之上，设定高度为</a:t>
            </a:r>
            <a:r>
              <a:rPr kumimoji="1" lang="en-US" altLang="zh-CN" dirty="0"/>
              <a:t>3</a:t>
            </a:r>
            <a:r>
              <a:rPr kumimoji="1" lang="en-US" altLang="en-US" dirty="0"/>
              <a:t>00</a:t>
            </a:r>
            <a:endParaRPr kumimoji="1" lang="en-US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6038" y="2484059"/>
            <a:ext cx="6986583" cy="40858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指定控制器，新建一个控制器</a:t>
            </a:r>
            <a:r>
              <a:rPr kumimoji="1" lang="en-US" altLang="zh-CN" dirty="0" err="1"/>
              <a:t>DetailTableViewController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835" y="2417823"/>
            <a:ext cx="6659723" cy="3989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1898"/>
          </a:xfrm>
        </p:spPr>
        <p:txBody>
          <a:bodyPr/>
          <a:lstStyle/>
          <a:p>
            <a:r>
              <a:rPr kumimoji="1" lang="zh-CN" altLang="en-US" dirty="0"/>
              <a:t>图片与视图关联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0334" y="2180218"/>
            <a:ext cx="8167666" cy="43856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图像的填充模式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UIImageView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Mode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en-US" dirty="0" err="1"/>
              <a:t>UIImageView</a:t>
            </a:r>
            <a:r>
              <a:rPr kumimoji="1" lang="zh-CN" altLang="en-US" dirty="0"/>
              <a:t>继承于</a:t>
            </a:r>
            <a:r>
              <a:rPr kumimoji="1" lang="en-US" altLang="zh-CN" dirty="0" err="1"/>
              <a:t>UIView</a:t>
            </a:r>
            <a:r>
              <a:rPr kumimoji="1" lang="en-US" altLang="en-US" dirty="0"/>
              <a:t>，</a:t>
            </a:r>
            <a:r>
              <a:rPr kumimoji="1" lang="zh-CN" altLang="en-US" dirty="0"/>
              <a:t>它是一个图片容器。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Mode</a:t>
            </a:r>
            <a:r>
              <a:rPr kumimoji="1" lang="zh-CN" altLang="en-US" dirty="0"/>
              <a:t>指图片填充方式，常用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种：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Scale</a:t>
            </a:r>
            <a:r>
              <a:rPr kumimoji="1" lang="en-US" altLang="en-US" dirty="0"/>
              <a:t> </a:t>
            </a:r>
            <a:r>
              <a:rPr kumimoji="1" lang="en-US" altLang="zh-CN" dirty="0"/>
              <a:t>to</a:t>
            </a:r>
            <a:r>
              <a:rPr kumimoji="1" lang="en-US" altLang="en-US" dirty="0"/>
              <a:t> </a:t>
            </a:r>
            <a:r>
              <a:rPr kumimoji="1" lang="en-US" altLang="zh-CN" dirty="0"/>
              <a:t>Fill</a:t>
            </a:r>
            <a:r>
              <a:rPr kumimoji="1" lang="en-US" altLang="en-US" dirty="0"/>
              <a:t>（</a:t>
            </a:r>
            <a:r>
              <a:rPr kumimoji="1" lang="zh-CN" altLang="en-US" dirty="0"/>
              <a:t>拉伸</a:t>
            </a:r>
            <a:r>
              <a:rPr kumimoji="1" lang="en-US" altLang="zh-CN" dirty="0"/>
              <a:t>-</a:t>
            </a:r>
            <a:r>
              <a:rPr kumimoji="1" lang="zh-CN" altLang="en-US" dirty="0"/>
              <a:t>默认</a:t>
            </a:r>
            <a:r>
              <a:rPr kumimoji="1" lang="en-US" altLang="en-US" dirty="0"/>
              <a:t>）</a:t>
            </a:r>
            <a:endParaRPr kumimoji="1" lang="en-US" altLang="en-US" dirty="0"/>
          </a:p>
          <a:p>
            <a:pPr marL="0" indent="0">
              <a:buNone/>
            </a:pPr>
            <a:r>
              <a:rPr kumimoji="1" lang="en-US" altLang="en-US" dirty="0"/>
              <a:t>2、Aspect Fit（</a:t>
            </a:r>
            <a:r>
              <a:rPr kumimoji="1" lang="zh-CN" altLang="en-US" dirty="0"/>
              <a:t>居中</a:t>
            </a:r>
            <a:r>
              <a:rPr kumimoji="1" lang="en-US" altLang="en-US" dirty="0"/>
              <a:t>）</a:t>
            </a:r>
            <a:endParaRPr kumimoji="1" lang="en-US" altLang="en-US" dirty="0"/>
          </a:p>
          <a:p>
            <a:pPr marL="0" indent="0">
              <a:buNone/>
            </a:pPr>
            <a:r>
              <a:rPr kumimoji="1" lang="en-US" altLang="en-US" dirty="0"/>
              <a:t>3、Aspect Fill（</a:t>
            </a:r>
            <a:r>
              <a:rPr kumimoji="1" lang="zh-CN" altLang="en-US" dirty="0"/>
              <a:t>平铺</a:t>
            </a:r>
            <a:r>
              <a:rPr kumimoji="1" lang="en-US" altLang="en-US" dirty="0"/>
              <a:t>）</a:t>
            </a:r>
            <a:endParaRPr kumimoji="1" lang="en-US" altLang="en-US" dirty="0"/>
          </a:p>
          <a:p>
            <a:pPr marL="0" indent="0">
              <a:buNone/>
            </a:pPr>
            <a:r>
              <a:rPr kumimoji="1" lang="zh-CN" altLang="en-US" dirty="0"/>
              <a:t>可以设置成平铺与裁边（</a:t>
            </a:r>
            <a:r>
              <a:rPr kumimoji="1" lang="en-US" altLang="zh-CN" dirty="0"/>
              <a:t>draw</a:t>
            </a:r>
            <a:r>
              <a:rPr kumimoji="1" lang="en-US" altLang="en-US" dirty="0"/>
              <a:t>ing</a:t>
            </a:r>
            <a:r>
              <a:rPr kumimoji="1" lang="en-US" altLang="zh-CN" dirty="0"/>
              <a:t>-&gt;clip</a:t>
            </a:r>
            <a:r>
              <a:rPr kumimoji="1" lang="en-US" altLang="en-US" dirty="0"/>
              <a:t> to bounds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定制原型单元格和控制器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147159" cy="4351338"/>
          </a:xfrm>
        </p:spPr>
        <p:txBody>
          <a:bodyPr/>
          <a:lstStyle/>
          <a:p>
            <a:r>
              <a:rPr kumimoji="1" lang="zh-CN" altLang="en-US" dirty="0"/>
              <a:t>添加两个</a:t>
            </a:r>
            <a:r>
              <a:rPr kumimoji="1" lang="en-US" altLang="zh-CN" dirty="0"/>
              <a:t>Label</a:t>
            </a:r>
            <a:r>
              <a:rPr kumimoji="1" lang="en-US" altLang="en-US" dirty="0"/>
              <a:t>，</a:t>
            </a:r>
            <a:r>
              <a:rPr kumimoji="1" lang="zh-CN" altLang="en-US" dirty="0"/>
              <a:t>标题为字段和值，并组合成一个</a:t>
            </a:r>
            <a:r>
              <a:rPr kumimoji="1" lang="en-US" altLang="zh-CN" dirty="0" err="1"/>
              <a:t>UIStackView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3141" y="1365337"/>
            <a:ext cx="3794604" cy="51301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67800" y="6316859"/>
            <a:ext cx="339247" cy="178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定制原型单元格和控制器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7369" y="1437318"/>
            <a:ext cx="6401844" cy="5138846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文字视图相对于父视图的约束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、垂直居中于单元格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、左右边距为</a:t>
            </a:r>
            <a:r>
              <a:rPr kumimoji="1" lang="en-US" altLang="zh-CN" dirty="0"/>
              <a:t>0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en-US" dirty="0"/>
              <a:t>3、</a:t>
            </a:r>
            <a:r>
              <a:rPr kumimoji="1" lang="zh-CN" altLang="en-US" dirty="0"/>
              <a:t>字段是值的一半宽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对一个</a:t>
            </a:r>
            <a:r>
              <a:rPr kumimoji="1" lang="en-US" altLang="zh-CN" dirty="0"/>
              <a:t>v</a:t>
            </a:r>
            <a:r>
              <a:rPr kumimoji="1" lang="en-US" altLang="en-US" dirty="0"/>
              <a:t>iew</a:t>
            </a:r>
            <a:r>
              <a:rPr kumimoji="1" lang="zh-CN" altLang="en-US" dirty="0"/>
              <a:t>设置多个约束的快捷方法：在大纲视图中按</a:t>
            </a:r>
            <a:r>
              <a:rPr kumimoji="1" lang="en-US" altLang="zh-CN" dirty="0"/>
              <a:t>Ctrl</a:t>
            </a:r>
            <a:r>
              <a:rPr kumimoji="1" lang="zh-CN" altLang="en-US" dirty="0"/>
              <a:t>拖动到目标视图直至出现选项菜单，这时按住</a:t>
            </a:r>
            <a:r>
              <a:rPr kumimoji="1" lang="en-US" altLang="zh-CN" dirty="0"/>
              <a:t>Shift</a:t>
            </a:r>
            <a:r>
              <a:rPr kumimoji="1" lang="en-US" altLang="en-US" dirty="0"/>
              <a:t>，</a:t>
            </a:r>
            <a:r>
              <a:rPr kumimoji="1" lang="zh-CN" altLang="en-US" dirty="0"/>
              <a:t>就可以对各项进行勾选。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0307" y="225207"/>
            <a:ext cx="4004324" cy="33008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836" y="3665987"/>
            <a:ext cx="4842788" cy="30900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r>
              <a:rPr kumimoji="1" lang="en-US" altLang="en-US" dirty="0"/>
              <a:t> Hug</a:t>
            </a:r>
            <a:r>
              <a:rPr kumimoji="1" lang="en-US" altLang="zh-CN" dirty="0"/>
              <a:t>ging</a:t>
            </a:r>
            <a:r>
              <a:rPr kumimoji="1" lang="en-US" altLang="en-US" dirty="0"/>
              <a:t> Priority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2211" y="1690688"/>
            <a:ext cx="5124189" cy="4351338"/>
          </a:xfrm>
        </p:spPr>
        <p:txBody>
          <a:bodyPr/>
          <a:lstStyle/>
          <a:p>
            <a:r>
              <a:rPr kumimoji="1" lang="zh-CN" altLang="en-US" dirty="0"/>
              <a:t>自动布局中的一个子属性</a:t>
            </a:r>
            <a:endParaRPr kumimoji="1" lang="en-US" altLang="zh-CN" dirty="0"/>
          </a:p>
          <a:p>
            <a:r>
              <a:rPr kumimoji="1" lang="zh-CN" altLang="en-US" dirty="0"/>
              <a:t>目前</a:t>
            </a:r>
            <a:r>
              <a:rPr kumimoji="1" lang="en-US" altLang="zh-CN" dirty="0"/>
              <a:t>Stack</a:t>
            </a:r>
            <a:r>
              <a:rPr kumimoji="1" lang="en-US" altLang="en-US" dirty="0"/>
              <a:t> View</a:t>
            </a:r>
            <a:r>
              <a:rPr kumimoji="1" lang="zh-CN" altLang="en-US" dirty="0"/>
              <a:t>管理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Label</a:t>
            </a:r>
            <a:r>
              <a:rPr kumimoji="1" lang="en-US" altLang="en-US" dirty="0"/>
              <a:t>，</a:t>
            </a:r>
            <a:r>
              <a:rPr kumimoji="1" lang="zh-CN" altLang="en-US" dirty="0"/>
              <a:t>但为满足约束，整体需延展。其内部组件如何分配？字段为什么比值要长？</a:t>
            </a:r>
            <a:endParaRPr kumimoji="1" lang="en-US" altLang="zh-CN" dirty="0"/>
          </a:p>
          <a:p>
            <a:r>
              <a:rPr kumimoji="1" lang="zh-CN" altLang="en-US" dirty="0"/>
              <a:t>一个视图的布局</a:t>
            </a:r>
            <a:r>
              <a:rPr kumimoji="1" lang="en-US" altLang="zh-CN" dirty="0"/>
              <a:t>C</a:t>
            </a:r>
            <a:r>
              <a:rPr kumimoji="1" lang="en-US" altLang="en-US" dirty="0"/>
              <a:t>HP</a:t>
            </a:r>
            <a:r>
              <a:rPr kumimoji="1" lang="zh-CN" altLang="en-US" dirty="0"/>
              <a:t>值越大，越接近固有尺寸，越不会被延伸。</a:t>
            </a:r>
            <a:endParaRPr kumimoji="1" lang="en-US" altLang="zh-CN" dirty="0"/>
          </a:p>
          <a:p>
            <a:r>
              <a:rPr kumimoji="1" lang="zh-CN" altLang="en-US" dirty="0"/>
              <a:t>调整</a:t>
            </a:r>
            <a:r>
              <a:rPr kumimoji="1" lang="en-US" altLang="zh-CN" dirty="0"/>
              <a:t>C</a:t>
            </a:r>
            <a:r>
              <a:rPr kumimoji="1" lang="en-US" altLang="en-US" dirty="0"/>
              <a:t>HP</a:t>
            </a:r>
            <a:endParaRPr kumimoji="1" lang="en-US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3310" y="1553228"/>
            <a:ext cx="6413406" cy="21897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585" y="4208745"/>
            <a:ext cx="6390131" cy="21135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r>
              <a:rPr kumimoji="1" lang="en-US" altLang="en-US" dirty="0"/>
              <a:t> Hug</a:t>
            </a:r>
            <a:r>
              <a:rPr kumimoji="1" lang="en-US" altLang="zh-CN" dirty="0"/>
              <a:t>ging</a:t>
            </a:r>
            <a:r>
              <a:rPr kumimoji="1" lang="en-US" altLang="en-US" dirty="0"/>
              <a:t> Priority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调整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 err="1"/>
              <a:t>Lable</a:t>
            </a:r>
            <a:r>
              <a:rPr kumimoji="1" lang="zh-CN" altLang="en-US" dirty="0"/>
              <a:t>的宽度比例</a:t>
            </a:r>
            <a:r>
              <a:rPr kumimoji="1" lang="en-US" altLang="en-US" dirty="0"/>
              <a:t>：</a:t>
            </a:r>
            <a:r>
              <a:rPr kumimoji="1" lang="zh-CN" altLang="en-US" dirty="0"/>
              <a:t>对字段设置到值的等宽约束（按住</a:t>
            </a:r>
            <a:r>
              <a:rPr kumimoji="1" lang="en-US" altLang="zh-CN" dirty="0"/>
              <a:t>ctrl</a:t>
            </a:r>
            <a:r>
              <a:rPr kumimoji="1" lang="zh-CN" altLang="en-US" dirty="0"/>
              <a:t>拖着字段到值，选中</a:t>
            </a:r>
            <a:r>
              <a:rPr kumimoji="1" lang="en-US" altLang="zh-CN" dirty="0"/>
              <a:t>Equal</a:t>
            </a:r>
            <a:r>
              <a:rPr kumimoji="1" lang="en-US" altLang="en-US" dirty="0"/>
              <a:t> Widths</a:t>
            </a:r>
            <a:r>
              <a:rPr kumimoji="1" lang="zh-CN" altLang="en-US" dirty="0"/>
              <a:t>），而后再调整为</a:t>
            </a:r>
            <a:r>
              <a:rPr kumimoji="1" lang="en-US" altLang="zh-CN" dirty="0"/>
              <a:t>0</a:t>
            </a:r>
            <a:r>
              <a:rPr kumimoji="1" lang="en-US" altLang="en-US" dirty="0"/>
              <a:t>.5</a:t>
            </a:r>
            <a:endParaRPr kumimoji="1" lang="en-US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826" y="2768251"/>
            <a:ext cx="3393739" cy="32068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040" y="2794347"/>
            <a:ext cx="4479428" cy="31807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新建单元格控制器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继承自</a:t>
            </a:r>
            <a:r>
              <a:rPr kumimoji="1" lang="en-US" altLang="zh-CN" dirty="0" err="1"/>
              <a:t>UITableViewCell</a:t>
            </a:r>
            <a:r>
              <a:rPr kumimoji="1" lang="en-US" altLang="en-US" dirty="0"/>
              <a:t>，</a:t>
            </a:r>
            <a:r>
              <a:rPr kumimoji="1" lang="zh-CN" altLang="en-US" dirty="0"/>
              <a:t>命名为</a:t>
            </a:r>
            <a:r>
              <a:rPr kumimoji="1" lang="en-US" altLang="zh-CN" dirty="0" err="1"/>
              <a:t>DetailTableViewCell</a:t>
            </a:r>
            <a:r>
              <a:rPr kumimoji="1" lang="en-US" altLang="en-US" dirty="0"/>
              <a:t>，</a:t>
            </a:r>
            <a:r>
              <a:rPr kumimoji="1" lang="zh-CN" altLang="en-US" dirty="0"/>
              <a:t>把原型单元格指定为此类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2861" y="2623564"/>
            <a:ext cx="7845468" cy="35533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2943" y="434628"/>
            <a:ext cx="11699309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Area(name: "</a:t>
            </a:r>
            <a:r>
              <a:rPr lang="zh-CN" altLang="en-US" b="1" dirty="0"/>
              <a:t>徐州</a:t>
            </a:r>
            <a:r>
              <a:rPr lang="en-US" altLang="zh-CN" b="1" dirty="0"/>
              <a:t>", province:"</a:t>
            </a:r>
            <a:r>
              <a:rPr lang="zh-CN" altLang="en-US" b="1" dirty="0"/>
              <a:t>江苏省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华东</a:t>
            </a:r>
            <a:r>
              <a:rPr lang="en-US" altLang="zh-CN" b="1" dirty="0"/>
              <a:t>",image:"</a:t>
            </a:r>
            <a:r>
              <a:rPr lang="en-US" altLang="zh-CN" b="1" dirty="0" err="1"/>
              <a:t>xuzhou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济南</a:t>
            </a:r>
            <a:r>
              <a:rPr lang="en-US" altLang="zh-CN" b="1" dirty="0"/>
              <a:t>", province:"</a:t>
            </a:r>
            <a:r>
              <a:rPr lang="zh-CN" altLang="en-US" b="1" dirty="0"/>
              <a:t>山东省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华东</a:t>
            </a:r>
            <a:r>
              <a:rPr lang="en-US" altLang="zh-CN" b="1" dirty="0"/>
              <a:t>",image:"</a:t>
            </a:r>
            <a:r>
              <a:rPr lang="en-US" altLang="zh-CN" b="1" dirty="0" err="1"/>
              <a:t>jinan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石家庄</a:t>
            </a:r>
            <a:r>
              <a:rPr lang="en-US" altLang="zh-CN" b="1" dirty="0"/>
              <a:t>", province:"</a:t>
            </a:r>
            <a:r>
              <a:rPr lang="zh-CN" altLang="en-US" b="1" dirty="0"/>
              <a:t>河北省</a:t>
            </a:r>
            <a:r>
              <a:rPr lang="en-US" altLang="zh-CN" b="1" dirty="0"/>
              <a:t>", part: "</a:t>
            </a:r>
            <a:r>
              <a:rPr lang="zh-CN" altLang="en-US" b="1" dirty="0"/>
              <a:t>华北</a:t>
            </a:r>
            <a:r>
              <a:rPr lang="en-US" altLang="zh-CN" b="1" dirty="0"/>
              <a:t>",image:"</a:t>
            </a:r>
            <a:r>
              <a:rPr lang="en-US" altLang="zh-CN" b="1" dirty="0" err="1"/>
              <a:t>shijiazhuang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武汉</a:t>
            </a:r>
            <a:r>
              <a:rPr lang="en-US" altLang="zh-CN" b="1" dirty="0"/>
              <a:t>", province:"</a:t>
            </a:r>
            <a:r>
              <a:rPr lang="zh-CN" altLang="en-US" b="1" dirty="0"/>
              <a:t>湖北省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华中</a:t>
            </a:r>
            <a:r>
              <a:rPr lang="en-US" altLang="zh-CN" b="1" dirty="0"/>
              <a:t>",image:"</a:t>
            </a:r>
            <a:r>
              <a:rPr lang="en-US" altLang="zh-CN" b="1" dirty="0" err="1"/>
              <a:t>wuhan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长沙</a:t>
            </a:r>
            <a:r>
              <a:rPr lang="en-US" altLang="zh-CN" b="1" dirty="0"/>
              <a:t>", province:"</a:t>
            </a:r>
            <a:r>
              <a:rPr lang="zh-CN" altLang="en-US" b="1" dirty="0"/>
              <a:t>湖南省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华中</a:t>
            </a:r>
            <a:r>
              <a:rPr lang="en-US" altLang="zh-CN" b="1" dirty="0"/>
              <a:t>",image:"</a:t>
            </a:r>
            <a:r>
              <a:rPr lang="en-US" altLang="zh-CN" b="1" dirty="0" err="1"/>
              <a:t>changsha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三亚</a:t>
            </a:r>
            <a:r>
              <a:rPr lang="en-US" altLang="zh-CN" b="1" dirty="0"/>
              <a:t>", province:"</a:t>
            </a:r>
            <a:r>
              <a:rPr lang="zh-CN" altLang="en-US" b="1" dirty="0"/>
              <a:t>海南省</a:t>
            </a:r>
            <a:r>
              <a:rPr lang="en-US" altLang="zh-CN" b="1" dirty="0"/>
              <a:t>", part: "</a:t>
            </a:r>
            <a:r>
              <a:rPr lang="zh-CN" altLang="en-US" b="1" dirty="0"/>
              <a:t>华南</a:t>
            </a:r>
            <a:r>
              <a:rPr lang="en-US" altLang="zh-CN" b="1" dirty="0"/>
              <a:t>",image:"</a:t>
            </a:r>
            <a:r>
              <a:rPr lang="en-US" altLang="zh-CN" b="1" dirty="0" err="1"/>
              <a:t>sanya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杭州</a:t>
            </a:r>
            <a:r>
              <a:rPr lang="en-US" altLang="zh-CN" b="1" dirty="0"/>
              <a:t>", province:"</a:t>
            </a:r>
            <a:r>
              <a:rPr lang="zh-CN" altLang="en-US" b="1" dirty="0"/>
              <a:t>浙江省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华东</a:t>
            </a:r>
            <a:r>
              <a:rPr lang="en-US" altLang="zh-CN" b="1" dirty="0"/>
              <a:t>",image:"</a:t>
            </a:r>
            <a:r>
              <a:rPr lang="en-US" altLang="zh-CN" b="1" dirty="0" err="1"/>
              <a:t>hangzhou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合肥</a:t>
            </a:r>
            <a:r>
              <a:rPr lang="en-US" altLang="zh-CN" b="1" dirty="0"/>
              <a:t>", province:"</a:t>
            </a:r>
            <a:r>
              <a:rPr lang="zh-CN" altLang="en-US" b="1" dirty="0"/>
              <a:t>安徽省</a:t>
            </a:r>
            <a:r>
              <a:rPr lang="en-US" altLang="zh-CN" b="1" dirty="0"/>
              <a:t>", part: "</a:t>
            </a:r>
            <a:r>
              <a:rPr lang="zh-CN" altLang="en-US" b="1" dirty="0"/>
              <a:t>华东</a:t>
            </a:r>
            <a:r>
              <a:rPr lang="en-US" altLang="zh-CN" b="1" dirty="0"/>
              <a:t>",image:"</a:t>
            </a:r>
            <a:r>
              <a:rPr lang="en-US" altLang="zh-CN" b="1" dirty="0" err="1"/>
              <a:t>hefei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桂林</a:t>
            </a:r>
            <a:r>
              <a:rPr lang="en-US" altLang="zh-CN" b="1" dirty="0"/>
              <a:t>", province:"</a:t>
            </a:r>
            <a:r>
              <a:rPr lang="zh-CN" altLang="en-US" b="1" dirty="0"/>
              <a:t>广西省</a:t>
            </a:r>
            <a:r>
              <a:rPr lang="en-US" altLang="zh-CN" b="1" dirty="0"/>
              <a:t>", part: "</a:t>
            </a:r>
            <a:r>
              <a:rPr lang="zh-CN" altLang="en-US" b="1" dirty="0"/>
              <a:t>广西</a:t>
            </a:r>
            <a:r>
              <a:rPr lang="en-US" altLang="zh-CN" b="1" dirty="0"/>
              <a:t>",image:"</a:t>
            </a:r>
            <a:r>
              <a:rPr lang="en-US" altLang="zh-CN" b="1" dirty="0" err="1"/>
              <a:t>guilin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 ,</a:t>
            </a:r>
            <a:endParaRPr lang="en-US" altLang="zh-CN" dirty="0"/>
          </a:p>
          <a:p>
            <a:r>
              <a:rPr lang="en-US" altLang="zh-CN" b="1" dirty="0"/>
              <a:t>Area(name: "</a:t>
            </a:r>
            <a:r>
              <a:rPr lang="zh-CN" altLang="en-US" b="1" dirty="0"/>
              <a:t>广州</a:t>
            </a:r>
            <a:r>
              <a:rPr lang="en-US" altLang="zh-CN" b="1" dirty="0"/>
              <a:t>", province:"</a:t>
            </a:r>
            <a:r>
              <a:rPr lang="zh-CN" altLang="en-US" b="1" dirty="0"/>
              <a:t>广东省</a:t>
            </a:r>
            <a:r>
              <a:rPr lang="en-US" altLang="zh-CN" b="1" dirty="0"/>
              <a:t>", part: "</a:t>
            </a:r>
            <a:r>
              <a:rPr lang="zh-CN" altLang="en-US" b="1" dirty="0"/>
              <a:t>华南</a:t>
            </a:r>
            <a:r>
              <a:rPr lang="en-US" altLang="zh-CN" b="1" dirty="0"/>
              <a:t>",image:"</a:t>
            </a:r>
            <a:r>
              <a:rPr lang="en-US" altLang="zh-CN" b="1" dirty="0" err="1"/>
              <a:t>guangzhou</a:t>
            </a:r>
            <a:r>
              <a:rPr lang="en-US" altLang="zh-CN" b="1" dirty="0"/>
              <a:t>", </a:t>
            </a:r>
            <a:r>
              <a:rPr lang="en-US" altLang="zh-CN" b="1" dirty="0" err="1"/>
              <a:t>isVisited</a:t>
            </a:r>
            <a:r>
              <a:rPr lang="en-US" altLang="zh-CN" b="1" dirty="0"/>
              <a:t>: false) 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/>
              <a:t>for i in 0...areas.count - 1 {</a:t>
            </a:r>
            <a:endParaRPr lang="en-US" altLang="zh-CN"/>
          </a:p>
          <a:p>
            <a:r>
              <a:rPr lang="en-US" altLang="zh-CN"/>
              <a:t>            print("Area(name: \"\(areas[i])\", province:\"\(provinces[i])\", part: \"\(parts[i])\",image:\"\(areaImages[i])\",isVisited:\(visited[i])"+"),")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和代码关联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7030" y="2163293"/>
            <a:ext cx="10376770" cy="37258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更新详情页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DetailTableViewController</a:t>
            </a:r>
            <a:r>
              <a:rPr kumimoji="1" lang="en-US" altLang="en-US" dirty="0" err="1"/>
              <a:t>.swift</a:t>
            </a:r>
            <a:r>
              <a:rPr kumimoji="1" lang="zh-CN" altLang="en-US" dirty="0"/>
              <a:t>中创建变量</a:t>
            </a:r>
            <a:endParaRPr kumimoji="1" lang="en-US" altLang="en-US" dirty="0"/>
          </a:p>
          <a:p>
            <a:r>
              <a:rPr kumimoji="1" lang="en-US" altLang="en-US" dirty="0"/>
              <a:t>//</a:t>
            </a:r>
            <a:r>
              <a:rPr kumimoji="1" lang="zh-CN" altLang="en-US" dirty="0"/>
              <a:t>用于给详情页传值</a:t>
            </a:r>
            <a:endParaRPr kumimoji="1" lang="en-US" altLang="zh-CN" dirty="0"/>
          </a:p>
          <a:p>
            <a:r>
              <a:rPr kumimoji="1" lang="en-US" altLang="en-US" dirty="0" err="1"/>
              <a:t>var</a:t>
            </a:r>
            <a:r>
              <a:rPr kumimoji="1" lang="en-US" altLang="en-US" dirty="0"/>
              <a:t> area ： Area!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行数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行数：</a:t>
            </a:r>
            <a:r>
              <a:rPr kumimoji="1" lang="en-US" altLang="en-US" dirty="0"/>
              <a:t> 4</a:t>
            </a:r>
            <a:endParaRPr kumimoji="1" lang="en-US" altLang="en-US" dirty="0"/>
          </a:p>
          <a:p>
            <a:endParaRPr kumimoji="1" lang="en-US" altLang="en-US" dirty="0"/>
          </a:p>
          <a:p>
            <a:endParaRPr kumimoji="1" lang="en-US" altLang="en-US" dirty="0"/>
          </a:p>
          <a:p>
            <a:endParaRPr kumimoji="1" lang="en-US" altLang="en-US" dirty="0"/>
          </a:p>
          <a:p>
            <a:endParaRPr kumimoji="1" lang="en-US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040" y="2329705"/>
            <a:ext cx="11305871" cy="16622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70129" cy="1325563"/>
          </a:xfrm>
        </p:spPr>
        <p:txBody>
          <a:bodyPr/>
          <a:lstStyle/>
          <a:p>
            <a:r>
              <a:rPr kumimoji="1" lang="zh-CN" altLang="en-US" dirty="0"/>
              <a:t>单元格内容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1052" y="239864"/>
            <a:ext cx="6922748" cy="64928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0550" y="1866471"/>
            <a:ext cx="3940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依次显示</a:t>
            </a:r>
            <a:r>
              <a:rPr kumimoji="1" lang="en-US" altLang="en-US" dirty="0"/>
              <a:t> </a:t>
            </a:r>
            <a:r>
              <a:rPr kumimoji="1" lang="zh-CN" altLang="en-US" dirty="0"/>
              <a:t>名称、省、地区和是否到访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设置图片显示代码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0" y="2260600"/>
            <a:ext cx="10655300" cy="2336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转场代码修改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250" y="1511909"/>
            <a:ext cx="10223500" cy="4660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对详情页列表做改进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7783"/>
          </a:xfrm>
        </p:spPr>
        <p:txBody>
          <a:bodyPr/>
          <a:lstStyle/>
          <a:p>
            <a:r>
              <a:rPr kumimoji="1" lang="zh-CN" altLang="en-US" dirty="0"/>
              <a:t>更改了列表背景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viewDidLoad</a:t>
            </a:r>
            <a:r>
              <a:rPr kumimoji="1" lang="zh-CN" altLang="en-US" dirty="0"/>
              <a:t>方法里加入（稍微偏灰）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406732"/>
            <a:ext cx="95123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单元格透明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tableView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cellForRow</a:t>
            </a:r>
            <a:r>
              <a:rPr kumimoji="1" lang="zh-CN" altLang="en-US" dirty="0"/>
              <a:t>方法里加入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可以让单元格背景透明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46202"/>
            <a:ext cx="84709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移除空行的分割线及分割线颜色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viewDidLoad</a:t>
            </a:r>
            <a:r>
              <a:rPr kumimoji="1" lang="zh-CN" altLang="en-US" dirty="0"/>
              <a:t>方法里加入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更改分割线颜色（比背景稍深，但不明显）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9225" y="2426587"/>
            <a:ext cx="9512300" cy="1384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25" y="4546078"/>
            <a:ext cx="91694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更改返回按钮标题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2731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在列表控制器</a:t>
            </a:r>
            <a:r>
              <a:rPr kumimoji="1" lang="en-US" altLang="zh-CN" dirty="0" err="1"/>
              <a:t>viewDidLoad</a:t>
            </a:r>
            <a:r>
              <a:rPr kumimoji="1" lang="zh-CN" altLang="en-US" dirty="0"/>
              <a:t>方法里加入（仅保留返回箭头，没有文字）：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en-US" dirty="0" err="1"/>
              <a:t>Area</a:t>
            </a:r>
            <a:r>
              <a:rPr kumimoji="1" lang="en-US" altLang="zh-CN" dirty="0" err="1"/>
              <a:t>TableViewController</a:t>
            </a:r>
            <a:r>
              <a:rPr kumimoji="1" lang="zh-CN" altLang="en-US" dirty="0"/>
              <a:t>中添加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988" y="2953293"/>
            <a:ext cx="11848569" cy="1077143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838200" y="4165600"/>
            <a:ext cx="10515600" cy="174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  <a:p>
            <a:r>
              <a:rPr kumimoji="1" lang="zh-CN" altLang="en-US" dirty="0"/>
              <a:t>在列表控制器</a:t>
            </a:r>
            <a:r>
              <a:rPr kumimoji="1" lang="en-US" altLang="zh-CN" dirty="0" err="1"/>
              <a:t>viewDidLoad</a:t>
            </a:r>
            <a:r>
              <a:rPr kumimoji="1" lang="zh-CN" altLang="en-US" dirty="0"/>
              <a:t>方法里加入使得标题显示具体信息：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en-US" dirty="0" err="1"/>
              <a:t>Detail</a:t>
            </a:r>
            <a:r>
              <a:rPr kumimoji="1" lang="en-US" altLang="zh-CN" dirty="0" err="1"/>
              <a:t>TableViewController</a:t>
            </a:r>
            <a:r>
              <a:rPr kumimoji="1" lang="zh-CN" altLang="en-US" dirty="0"/>
              <a:t>中添加</a:t>
            </a:r>
            <a:r>
              <a:rPr kumimoji="1" lang="en-US" altLang="zh-CN" dirty="0"/>
              <a:t>   </a:t>
            </a:r>
            <a:r>
              <a:rPr lang="en-US" altLang="zh-CN" dirty="0" err="1"/>
              <a:t>self.title</a:t>
            </a:r>
            <a:r>
              <a:rPr lang="en-US" altLang="zh-CN" dirty="0"/>
              <a:t> = </a:t>
            </a:r>
            <a:r>
              <a:rPr lang="en-US" altLang="zh-CN" dirty="0" err="1"/>
              <a:t>area.name</a:t>
            </a:r>
            <a:endParaRPr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模型重构</a:t>
            </a:r>
            <a:r>
              <a:rPr kumimoji="1" lang="en-US" altLang="zh-CN" dirty="0"/>
              <a:t>(</a:t>
            </a:r>
            <a:r>
              <a:rPr kumimoji="1" lang="en-US" altLang="en-US" dirty="0"/>
              <a:t>Refactor)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使用对象数组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建立一个</a:t>
            </a:r>
            <a:r>
              <a:rPr kumimoji="1" lang="en-US" altLang="en-US" dirty="0" err="1"/>
              <a:t>P</a:t>
            </a:r>
            <a:r>
              <a:rPr kumimoji="1" lang="en-US" altLang="zh-CN" dirty="0" err="1"/>
              <a:t>layGround</a:t>
            </a:r>
            <a:r>
              <a:rPr kumimoji="1" lang="zh-CN" altLang="en-US" dirty="0"/>
              <a:t>文件</a:t>
            </a:r>
            <a:r>
              <a:rPr kumimoji="1" lang="en-US" altLang="en-US" dirty="0"/>
              <a:t>，</a:t>
            </a:r>
            <a:r>
              <a:rPr kumimoji="1" lang="zh-CN" altLang="en-US" dirty="0"/>
              <a:t>通过下面语句，得到结构体数组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 descr="截屏2022-06-01 下午8.30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3101975"/>
            <a:ext cx="10058400" cy="27095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滑动时隐藏导航条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3616" y="1503623"/>
            <a:ext cx="7685107" cy="49284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855902" y="2854238"/>
            <a:ext cx="1290181" cy="175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默认的状态条样式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黑色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更改方法</a:t>
            </a:r>
            <a:endParaRPr kumimoji="1" lang="en-US" altLang="zh-CN" dirty="0"/>
          </a:p>
          <a:p>
            <a:r>
              <a:rPr kumimoji="1" lang="zh-CN" altLang="en-US" dirty="0"/>
              <a:t>局部控制（单个的视图中加入以下方法，有导航的情况下）</a:t>
            </a:r>
            <a:r>
              <a:rPr kumimoji="1" lang="en-US" altLang="en-US" dirty="0"/>
              <a:t>,</a:t>
            </a:r>
            <a:r>
              <a:rPr kumimoji="1" lang="zh-CN" altLang="en-US" dirty="0"/>
              <a:t>可以将导航栏中系统时间等也改为白色字体显示。</a:t>
            </a:r>
            <a:endParaRPr kumimoji="1" lang="en-US" altLang="zh-CN" dirty="0"/>
          </a:p>
          <a:p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  <a:p>
            <a:pPr algn="r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4920" y="3582444"/>
            <a:ext cx="9286994" cy="19141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17699" y="3611873"/>
            <a:ext cx="1934215" cy="50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单元格动态行高问题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UITabelView</a:t>
            </a:r>
            <a:r>
              <a:rPr kumimoji="1" lang="zh-CN" altLang="en-US" dirty="0"/>
              <a:t>的特性“自适应单元格”，可根据内容动态调整单元格高度，非常实用。</a:t>
            </a:r>
            <a:endParaRPr kumimoji="1" lang="en-US" altLang="zh-CN" dirty="0"/>
          </a:p>
          <a:p>
            <a:r>
              <a:rPr kumimoji="1" lang="zh-CN" altLang="en-US" dirty="0"/>
              <a:t>只要做好布局约束和几行代码。</a:t>
            </a:r>
            <a:endParaRPr kumimoji="1" lang="en-US" altLang="zh-CN" dirty="0"/>
          </a:p>
          <a:p>
            <a:r>
              <a:rPr kumimoji="1" lang="zh-CN" altLang="en-US" dirty="0"/>
              <a:t>“自适应单元格”支持“动态字体”，以便自定义字体尺寸。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自适应单元格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使用概要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）对单元格（动态宽度变化的部分）添加自动布局约束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）指定列表的一个预计行高（不必准确）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）设置列表的实际行高为自动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名称细化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5134" y="1445670"/>
            <a:ext cx="11661731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Area(name: "</a:t>
            </a:r>
            <a:r>
              <a:rPr lang="zh-CN" altLang="en-US" dirty="0"/>
              <a:t>中国矿业大学江苏省徐州市泉山区大学路</a:t>
            </a:r>
            <a:r>
              <a:rPr lang="en-US" altLang="zh-CN" dirty="0"/>
              <a:t>1</a:t>
            </a:r>
            <a:r>
              <a:rPr lang="zh-CN" altLang="en-US" dirty="0"/>
              <a:t>号中国矿业大学南湖校区计算机学院计</a:t>
            </a:r>
            <a:r>
              <a:rPr lang="en-US" altLang="zh-CN" dirty="0"/>
              <a:t>A309-2</a:t>
            </a:r>
            <a:r>
              <a:rPr lang="en-US" altLang="zh-CN" dirty="0"/>
              <a:t>", province:"</a:t>
            </a:r>
            <a:r>
              <a:rPr lang="zh-CN" altLang="en-US" dirty="0"/>
              <a:t>江苏省</a:t>
            </a:r>
            <a:r>
              <a:rPr lang="en-US" altLang="zh-CN" dirty="0"/>
              <a:t>", part: "</a:t>
            </a:r>
            <a:r>
              <a:rPr lang="zh-CN" altLang="en-US" dirty="0"/>
              <a:t>华东</a:t>
            </a:r>
            <a:r>
              <a:rPr lang="en-US" altLang="zh-CN" dirty="0"/>
              <a:t>", image:"</a:t>
            </a:r>
            <a:r>
              <a:rPr lang="en-US" altLang="zh-CN" dirty="0" err="1"/>
              <a:t>xuzhou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  <a:endParaRPr lang="en-US" altLang="zh-CN" dirty="0"/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山东大学济南市山大南路 </a:t>
            </a:r>
            <a:r>
              <a:rPr lang="en-US" altLang="zh-CN" dirty="0"/>
              <a:t>27 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山东省</a:t>
            </a:r>
            <a:r>
              <a:rPr lang="en-US" altLang="zh-CN" dirty="0"/>
              <a:t>", part: "</a:t>
            </a:r>
            <a:r>
              <a:rPr lang="zh-CN" altLang="en-US" dirty="0"/>
              <a:t>华东</a:t>
            </a:r>
            <a:r>
              <a:rPr lang="en-US" altLang="zh-CN" dirty="0"/>
              <a:t>", image:"</a:t>
            </a:r>
            <a:r>
              <a:rPr lang="en-US" altLang="zh-CN" dirty="0" err="1"/>
              <a:t>jinan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  <a:endParaRPr lang="en-US" altLang="zh-CN" dirty="0"/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河北大学保定市五四东路</a:t>
            </a:r>
            <a:r>
              <a:rPr lang="en-US" altLang="zh-CN" dirty="0"/>
              <a:t>180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河北省</a:t>
            </a:r>
            <a:r>
              <a:rPr lang="en-US" altLang="zh-CN" dirty="0"/>
              <a:t>", part: "</a:t>
            </a:r>
            <a:r>
              <a:rPr lang="zh-CN" altLang="en-US" dirty="0"/>
              <a:t>华北</a:t>
            </a:r>
            <a:r>
              <a:rPr lang="en-US" altLang="zh-CN" dirty="0"/>
              <a:t>", image:"</a:t>
            </a:r>
            <a:r>
              <a:rPr lang="en-US" altLang="zh-CN" dirty="0" err="1"/>
              <a:t>shijiazhuang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false),</a:t>
            </a:r>
            <a:endParaRPr lang="en-US" altLang="zh-CN" dirty="0"/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武汉大学武汉市珞珈山街道八一路</a:t>
            </a:r>
            <a:r>
              <a:rPr lang="en-US" altLang="zh-CN" dirty="0"/>
              <a:t>299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湖北省</a:t>
            </a:r>
            <a:r>
              <a:rPr lang="en-US" altLang="zh-CN" dirty="0"/>
              <a:t>", part: "</a:t>
            </a:r>
            <a:r>
              <a:rPr lang="zh-CN" altLang="en-US" dirty="0"/>
              <a:t>华中</a:t>
            </a:r>
            <a:r>
              <a:rPr lang="en-US" altLang="zh-CN" dirty="0"/>
              <a:t>", image:"</a:t>
            </a:r>
            <a:r>
              <a:rPr lang="en-US" altLang="zh-CN" dirty="0" err="1"/>
              <a:t>wuhan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  <a:endParaRPr lang="en-US" altLang="zh-CN" dirty="0"/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湖南大学长沙市岳麓区麓山南路麓山门</a:t>
            </a:r>
            <a:r>
              <a:rPr lang="en-US" altLang="zh-CN" dirty="0"/>
              <a:t>", province:"</a:t>
            </a:r>
            <a:r>
              <a:rPr lang="zh-CN" altLang="en-US" dirty="0"/>
              <a:t>湖南省</a:t>
            </a:r>
            <a:r>
              <a:rPr lang="en-US" altLang="zh-CN" dirty="0"/>
              <a:t>", part: "</a:t>
            </a:r>
            <a:r>
              <a:rPr lang="zh-CN" altLang="en-US" dirty="0"/>
              <a:t>华中</a:t>
            </a:r>
            <a:r>
              <a:rPr lang="en-US" altLang="zh-CN" dirty="0"/>
              <a:t>", image:"</a:t>
            </a:r>
            <a:r>
              <a:rPr lang="en-US" altLang="zh-CN" dirty="0" err="1"/>
              <a:t>changsha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  <a:endParaRPr lang="en-US" altLang="zh-CN" dirty="0"/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海南大学三亚学院三亚市迎宾大道学院路</a:t>
            </a:r>
            <a:r>
              <a:rPr lang="en-US" altLang="zh-CN" dirty="0"/>
              <a:t>", province:"</a:t>
            </a:r>
            <a:r>
              <a:rPr lang="zh-CN" altLang="en-US" dirty="0"/>
              <a:t>海南省</a:t>
            </a:r>
            <a:r>
              <a:rPr lang="en-US" altLang="zh-CN" dirty="0"/>
              <a:t>", part: "</a:t>
            </a:r>
            <a:r>
              <a:rPr lang="zh-CN" altLang="en-US" dirty="0"/>
              <a:t>华南</a:t>
            </a:r>
            <a:r>
              <a:rPr lang="en-US" altLang="zh-CN" dirty="0"/>
              <a:t>", image:"</a:t>
            </a:r>
            <a:r>
              <a:rPr lang="en-US" altLang="zh-CN" dirty="0" err="1"/>
              <a:t>sanya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  <a:endParaRPr lang="en-US" altLang="zh-CN" dirty="0"/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浙江大学西湖区浙大路</a:t>
            </a:r>
            <a:r>
              <a:rPr lang="en-US" altLang="zh-CN" dirty="0"/>
              <a:t>38</a:t>
            </a:r>
            <a:r>
              <a:rPr lang="zh-CN" altLang="en-US" dirty="0"/>
              <a:t>号 </a:t>
            </a:r>
            <a:r>
              <a:rPr lang="en-US" altLang="zh-CN" dirty="0"/>
              <a:t>", province:"</a:t>
            </a:r>
            <a:r>
              <a:rPr lang="zh-CN" altLang="en-US" dirty="0"/>
              <a:t>浙江省</a:t>
            </a:r>
            <a:r>
              <a:rPr lang="en-US" altLang="zh-CN" dirty="0"/>
              <a:t>", part: "</a:t>
            </a:r>
            <a:r>
              <a:rPr lang="zh-CN" altLang="en-US" dirty="0"/>
              <a:t>华东</a:t>
            </a:r>
            <a:r>
              <a:rPr lang="en-US" altLang="zh-CN" dirty="0"/>
              <a:t>", image:"</a:t>
            </a:r>
            <a:r>
              <a:rPr lang="en-US" altLang="zh-CN" dirty="0" err="1"/>
              <a:t>hangzhou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  <a:endParaRPr lang="en-US" altLang="zh-CN" dirty="0"/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中国科学技术大学合肥市金寨路</a:t>
            </a:r>
            <a:r>
              <a:rPr lang="en-US" altLang="zh-CN" dirty="0"/>
              <a:t>96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安徽省</a:t>
            </a:r>
            <a:r>
              <a:rPr lang="en-US" altLang="zh-CN" dirty="0"/>
              <a:t>", part: "</a:t>
            </a:r>
            <a:r>
              <a:rPr lang="zh-CN" altLang="en-US" dirty="0"/>
              <a:t>华东</a:t>
            </a:r>
            <a:r>
              <a:rPr lang="en-US" altLang="zh-CN" dirty="0"/>
              <a:t>", image:"</a:t>
            </a:r>
            <a:r>
              <a:rPr lang="en-US" altLang="zh-CN" dirty="0" err="1"/>
              <a:t>hefei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  <a:endParaRPr lang="en-US" altLang="zh-CN" dirty="0"/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广西师范大学桂林市育才路</a:t>
            </a:r>
            <a:r>
              <a:rPr lang="en-US" altLang="zh-CN" dirty="0"/>
              <a:t>15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广西省</a:t>
            </a:r>
            <a:r>
              <a:rPr lang="en-US" altLang="zh-CN" dirty="0"/>
              <a:t>", part: "</a:t>
            </a:r>
            <a:r>
              <a:rPr lang="zh-CN" altLang="en-US" dirty="0"/>
              <a:t>广西</a:t>
            </a:r>
            <a:r>
              <a:rPr lang="en-US" altLang="zh-CN" dirty="0"/>
              <a:t>", image:"</a:t>
            </a:r>
            <a:r>
              <a:rPr lang="en-US" altLang="zh-CN" dirty="0" err="1"/>
              <a:t>guilin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 ,</a:t>
            </a:r>
            <a:endParaRPr lang="en-US" altLang="zh-CN" dirty="0"/>
          </a:p>
          <a:p>
            <a:r>
              <a:rPr lang="en-US" altLang="zh-CN" dirty="0"/>
              <a:t>        Area(name: "</a:t>
            </a:r>
            <a:r>
              <a:rPr lang="zh-CN" altLang="en-US" dirty="0"/>
              <a:t>中山大学广州市新港西路</a:t>
            </a:r>
            <a:r>
              <a:rPr lang="en-US" altLang="zh-CN" dirty="0"/>
              <a:t>135</a:t>
            </a:r>
            <a:r>
              <a:rPr lang="zh-CN" altLang="en-US" dirty="0"/>
              <a:t>号</a:t>
            </a:r>
            <a:r>
              <a:rPr lang="en-US" altLang="zh-CN" dirty="0"/>
              <a:t>", province:"</a:t>
            </a:r>
            <a:r>
              <a:rPr lang="zh-CN" altLang="en-US" dirty="0"/>
              <a:t>广东省</a:t>
            </a:r>
            <a:r>
              <a:rPr lang="en-US" altLang="zh-CN" dirty="0"/>
              <a:t>", part: "</a:t>
            </a:r>
            <a:r>
              <a:rPr lang="zh-CN" altLang="en-US" dirty="0"/>
              <a:t>华南</a:t>
            </a:r>
            <a:r>
              <a:rPr lang="en-US" altLang="zh-CN" dirty="0"/>
              <a:t>", image:"</a:t>
            </a:r>
            <a:r>
              <a:rPr lang="en-US" altLang="zh-CN" dirty="0" err="1"/>
              <a:t>guangzhou</a:t>
            </a:r>
            <a:r>
              <a:rPr lang="en-US" altLang="zh-CN" dirty="0"/>
              <a:t>", </a:t>
            </a:r>
            <a:r>
              <a:rPr lang="en-US" altLang="zh-CN" dirty="0" err="1"/>
              <a:t>isVisited</a:t>
            </a:r>
            <a:r>
              <a:rPr lang="en-US" altLang="zh-CN" dirty="0"/>
              <a:t>: false)</a:t>
            </a:r>
            <a:endParaRPr lang="en-US" altLang="zh-C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启用自适应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在详情页视图控制器的载入方法中加入：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 descr="截屏2022-06-06 下午3.23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05" y="2509520"/>
            <a:ext cx="10058400" cy="1276985"/>
          </a:xfrm>
          <a:prstGeom prst="rect">
            <a:avLst/>
          </a:prstGeom>
        </p:spPr>
      </p:pic>
      <p:pic>
        <p:nvPicPr>
          <p:cNvPr id="7" name="图片 6" descr="截屏2022-06-06 下午3.24.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6505"/>
            <a:ext cx="10058400" cy="5092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追加约束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使用单元格自适应，必须确保相应的标签设置了顶距和底距</a:t>
            </a:r>
            <a:endParaRPr kumimoji="1" lang="en-US" altLang="zh-CN" dirty="0"/>
          </a:p>
          <a:p>
            <a:r>
              <a:rPr kumimoji="1" lang="zh-CN" altLang="en-US" dirty="0"/>
              <a:t>对</a:t>
            </a:r>
            <a:r>
              <a:rPr kumimoji="1" lang="en-US" altLang="zh-CN" dirty="0"/>
              <a:t>stack</a:t>
            </a:r>
            <a:r>
              <a:rPr kumimoji="1" lang="en-US" altLang="en-US" dirty="0"/>
              <a:t> view</a:t>
            </a:r>
            <a:r>
              <a:rPr kumimoji="1" lang="zh-CN" altLang="en-US" dirty="0"/>
              <a:t>设置相对其容器视图的约束，按住</a:t>
            </a:r>
            <a:r>
              <a:rPr kumimoji="1" lang="en-US" altLang="zh-CN" dirty="0"/>
              <a:t>ctrl</a:t>
            </a:r>
            <a:r>
              <a:rPr kumimoji="1" lang="zh-CN" altLang="en-US" dirty="0"/>
              <a:t>将</a:t>
            </a:r>
            <a:r>
              <a:rPr kumimoji="1" lang="en-US" altLang="zh-CN" dirty="0"/>
              <a:t>Stack</a:t>
            </a:r>
            <a:r>
              <a:rPr kumimoji="1" lang="en-US" altLang="en-US" dirty="0"/>
              <a:t> View</a:t>
            </a:r>
            <a:r>
              <a:rPr kumimoji="1" lang="zh-CN" altLang="en-US" dirty="0"/>
              <a:t>拖至其上层的</a:t>
            </a:r>
            <a:r>
              <a:rPr kumimoji="1" lang="en-US" altLang="zh-CN" dirty="0"/>
              <a:t>container</a:t>
            </a:r>
            <a:r>
              <a:rPr kumimoji="1" lang="en-US" altLang="en-US" dirty="0"/>
              <a:t>，</a:t>
            </a:r>
            <a:r>
              <a:rPr kumimoji="1" lang="zh-CN" altLang="en-US" dirty="0"/>
              <a:t>增加顶部和底部的约束</a:t>
            </a:r>
            <a:endParaRPr kumimoji="1" lang="en-US" altLang="zh-CN" dirty="0"/>
          </a:p>
          <a:p>
            <a:r>
              <a:rPr kumimoji="1" lang="zh-CN" altLang="en-US" dirty="0"/>
              <a:t>顶距和底距为</a:t>
            </a:r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0305" y="3327801"/>
            <a:ext cx="4327394" cy="29966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301" y="2071778"/>
            <a:ext cx="11152340" cy="3164101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994775" y="698283"/>
            <a:ext cx="10515600" cy="892522"/>
          </a:xfrm>
        </p:spPr>
        <p:txBody>
          <a:bodyPr/>
          <a:lstStyle/>
          <a:p>
            <a:r>
              <a:rPr kumimoji="1" lang="zh-CN" altLang="en-US" dirty="0"/>
              <a:t>顶距和底距为</a:t>
            </a:r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06422" y="3594971"/>
            <a:ext cx="2609589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标签行数自适应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标签行数非固定</a:t>
            </a:r>
            <a:endParaRPr kumimoji="1" lang="en-US" altLang="zh-CN" dirty="0"/>
          </a:p>
          <a:p>
            <a:r>
              <a:rPr kumimoji="1" lang="zh-CN" altLang="en-US" dirty="0"/>
              <a:t>设置</a:t>
            </a:r>
            <a:r>
              <a:rPr kumimoji="1" lang="en-US" altLang="zh-CN" dirty="0"/>
              <a:t>Line</a:t>
            </a:r>
            <a:r>
              <a:rPr kumimoji="1" lang="zh-CN" altLang="en-US" dirty="0"/>
              <a:t>属性为</a:t>
            </a:r>
            <a:r>
              <a:rPr kumimoji="1" lang="en-US" altLang="zh-CN" dirty="0"/>
              <a:t>0</a:t>
            </a:r>
            <a:r>
              <a:rPr kumimoji="1" lang="en-US" altLang="en-US" dirty="0"/>
              <a:t>.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6266" y="1460914"/>
            <a:ext cx="7951936" cy="47160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359025" y="2647591"/>
            <a:ext cx="1719177" cy="23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96846" y="2865610"/>
            <a:ext cx="1302706" cy="165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1561" y="313150"/>
            <a:ext cx="10221239" cy="1703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500" dirty="0"/>
              <a:t>列表项自适应行高</a:t>
            </a:r>
            <a:endParaRPr kumimoji="1" lang="en-US" altLang="zh-CN" sz="3500" dirty="0"/>
          </a:p>
          <a:p>
            <a:r>
              <a:rPr kumimoji="1" lang="zh-CN" altLang="en-US" dirty="0"/>
              <a:t>三个标签绑定到一起</a:t>
            </a:r>
            <a:endParaRPr kumimoji="1" lang="en-US" altLang="zh-CN" dirty="0"/>
          </a:p>
          <a:p>
            <a:r>
              <a:rPr kumimoji="1" lang="zh-CN" altLang="en-US" dirty="0"/>
              <a:t>绑定到一起，按住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拖动到</a:t>
            </a:r>
            <a:r>
              <a:rPr kumimoji="1" lang="en-US" altLang="zh-CN" dirty="0"/>
              <a:t>Content</a:t>
            </a:r>
            <a:r>
              <a:rPr kumimoji="1" lang="en-US" altLang="en-US" dirty="0"/>
              <a:t> View</a:t>
            </a:r>
            <a:r>
              <a:rPr kumimoji="1" lang="zh-CN" altLang="en-US" dirty="0"/>
              <a:t>进行布局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3512" y="2016689"/>
            <a:ext cx="7072885" cy="44409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44416" y="5924811"/>
            <a:ext cx="212944" cy="150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670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模型重构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2266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修改代码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en-US" dirty="0"/>
              <a:t>（1）</a:t>
            </a:r>
            <a:r>
              <a:rPr kumimoji="1" lang="zh-CN" altLang="en-US" dirty="0"/>
              <a:t>列表行数代码不需要修改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）重用单元格中涉及显示的内容都需要进行更改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912" y="3131505"/>
            <a:ext cx="5515145" cy="34759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345" y="3131505"/>
            <a:ext cx="5641796" cy="28395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200" y="3944276"/>
            <a:ext cx="4660726" cy="1692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53345" y="3131505"/>
            <a:ext cx="5641796" cy="1903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751561" y="313151"/>
            <a:ext cx="9913307" cy="1321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dirty="0"/>
              <a:t>绑定到一起，按住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拖动到</a:t>
            </a:r>
            <a:r>
              <a:rPr kumimoji="1" lang="en-US" altLang="zh-CN" dirty="0"/>
              <a:t>Content</a:t>
            </a:r>
            <a:r>
              <a:rPr kumimoji="1" lang="en-US" altLang="en-US" dirty="0"/>
              <a:t> View</a:t>
            </a:r>
            <a:r>
              <a:rPr kumimoji="1" lang="zh-CN" altLang="en-US" dirty="0"/>
              <a:t>进行布局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735" y="973663"/>
            <a:ext cx="7127481" cy="547541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0907" y="926926"/>
            <a:ext cx="9300807" cy="4534951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751561" y="313151"/>
            <a:ext cx="10321447" cy="61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/>
              <a:t>Stack</a:t>
            </a:r>
            <a:r>
              <a:rPr kumimoji="1" lang="en-US" altLang="en-US" dirty="0"/>
              <a:t> View</a:t>
            </a:r>
            <a:r>
              <a:rPr kumimoji="1" lang="zh-CN" altLang="en-US" dirty="0"/>
              <a:t>设置四个方向的约束，左边为</a:t>
            </a:r>
            <a:r>
              <a:rPr kumimoji="1" lang="en-US" altLang="zh-CN" dirty="0"/>
              <a:t>8</a:t>
            </a:r>
            <a:r>
              <a:rPr kumimoji="1" lang="en-US" altLang="en-US" dirty="0"/>
              <a:t>0，</a:t>
            </a:r>
            <a:r>
              <a:rPr kumimoji="1" lang="zh-CN" altLang="en-US" dirty="0"/>
              <a:t>右边、上、下为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751560" y="5889321"/>
            <a:ext cx="10597021" cy="61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 err="1"/>
              <a:t>AreaTableViewController</a:t>
            </a:r>
            <a:r>
              <a:rPr kumimoji="1" lang="zh-CN" altLang="en-US" dirty="0"/>
              <a:t>中</a:t>
            </a:r>
            <a:r>
              <a:rPr kumimoji="1" lang="en-US" altLang="zh-CN" dirty="0" err="1"/>
              <a:t>ViewDidLoad</a:t>
            </a:r>
            <a:r>
              <a:rPr kumimoji="1" lang="zh-CN" altLang="en-US" dirty="0"/>
              <a:t>方法中增加设置行高代码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6351740" cy="4351338"/>
          </a:xfrm>
        </p:spPr>
        <p:txBody>
          <a:bodyPr/>
          <a:lstStyle/>
          <a:p>
            <a:r>
              <a:rPr lang="zh-CN" altLang="en-US" dirty="0"/>
              <a:t>动态字体下的图像占位不足</a:t>
            </a:r>
            <a:endParaRPr lang="en-US" altLang="zh-CN" dirty="0"/>
          </a:p>
          <a:p>
            <a:r>
              <a:rPr lang="zh-CN" altLang="en-US" dirty="0"/>
              <a:t>重新设定</a:t>
            </a:r>
            <a:r>
              <a:rPr lang="en-US" altLang="zh-CN" dirty="0" err="1"/>
              <a:t>ImageView</a:t>
            </a:r>
            <a:r>
              <a:rPr lang="zh-CN" altLang="en-US" dirty="0"/>
              <a:t>的约束：垂直居中，高度</a:t>
            </a:r>
            <a:r>
              <a:rPr lang="en-US" altLang="en-US" dirty="0"/>
              <a:t>、</a:t>
            </a:r>
            <a:r>
              <a:rPr lang="zh-CN" altLang="en-US"/>
              <a:t>宽度为</a:t>
            </a:r>
            <a:r>
              <a:rPr lang="en-US" altLang="zh-CN" dirty="0"/>
              <a:t>6</a:t>
            </a:r>
            <a:r>
              <a:rPr lang="en-US" altLang="en-US" dirty="0"/>
              <a:t>0，</a:t>
            </a:r>
            <a:r>
              <a:rPr lang="zh-CN" altLang="en-US" dirty="0"/>
              <a:t>左边距</a:t>
            </a:r>
            <a:r>
              <a:rPr lang="en-US" altLang="zh-CN" dirty="0"/>
              <a:t>1</a:t>
            </a:r>
            <a:r>
              <a:rPr lang="en-US" altLang="en-US" dirty="0"/>
              <a:t>5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1015" y="289968"/>
            <a:ext cx="3462785" cy="639453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0" y="576195"/>
            <a:ext cx="4801644" cy="54440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47" y="576196"/>
            <a:ext cx="5280496" cy="5430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670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模型重构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2266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修改代码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）单元格滑动菜单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886" y="2519066"/>
            <a:ext cx="7720208" cy="26580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36" y="5177087"/>
            <a:ext cx="7657578" cy="14278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84844" y="3092836"/>
            <a:ext cx="5578794" cy="1416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67497" y="5763603"/>
            <a:ext cx="4777128" cy="298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670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模型重构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2266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修改代码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en-US" dirty="0"/>
              <a:t>（4）</a:t>
            </a:r>
            <a:r>
              <a:rPr kumimoji="1" lang="zh-CN" altLang="en-US" dirty="0"/>
              <a:t>修正详情页</a:t>
            </a:r>
            <a:r>
              <a:rPr kumimoji="1" lang="en-US" altLang="zh-CN" dirty="0" err="1"/>
              <a:t>AreaDetailViewController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en-US" dirty="0" err="1"/>
              <a:t>var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areaName</a:t>
            </a:r>
            <a:r>
              <a:rPr kumimoji="1" lang="en-US" altLang="en-US" dirty="0"/>
              <a:t> = “” </a:t>
            </a:r>
            <a:r>
              <a:rPr kumimoji="1" lang="zh-CN" altLang="en-US" dirty="0"/>
              <a:t>替换成</a:t>
            </a:r>
            <a:r>
              <a:rPr kumimoji="1" lang="en-US" altLang="en-US" dirty="0"/>
              <a:t>   </a:t>
            </a:r>
            <a:r>
              <a:rPr kumimoji="1" lang="en-US" altLang="en-US" dirty="0" err="1"/>
              <a:t>var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area:Area</a:t>
            </a:r>
            <a:r>
              <a:rPr kumimoji="1" lang="en-US" altLang="en-US" dirty="0"/>
              <a:t>!</a:t>
            </a:r>
            <a:endParaRPr kumimoji="1" lang="en-US" altLang="en-US" dirty="0"/>
          </a:p>
          <a:p>
            <a:pPr marL="0" indent="0">
              <a:buNone/>
            </a:pPr>
            <a:r>
              <a:rPr kumimoji="1" lang="zh-CN" altLang="en-US" dirty="0"/>
              <a:t>因为类中必须要给变量一个初始值，所以可为一个可选类型，如果确认此变量一定有值，加！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517" y="3958225"/>
            <a:ext cx="5398723" cy="24054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68" y="3958225"/>
            <a:ext cx="4905592" cy="257662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200" y="5044695"/>
            <a:ext cx="1545413" cy="201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35365" y="5861790"/>
            <a:ext cx="3900306" cy="501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47026" y="4708363"/>
            <a:ext cx="1608042" cy="239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197754" y="5445974"/>
            <a:ext cx="4334106" cy="365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6703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模型重构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2266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修改代码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en-US" dirty="0"/>
              <a:t>（6）</a:t>
            </a:r>
            <a:r>
              <a:rPr kumimoji="1" lang="zh-CN" altLang="en-US" dirty="0"/>
              <a:t>转场的代码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886" y="2479990"/>
            <a:ext cx="6390338" cy="22158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86" y="4521482"/>
            <a:ext cx="5996488" cy="20905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从组件库拖一个</a:t>
            </a:r>
            <a:r>
              <a:rPr kumimoji="1" lang="en-US" altLang="zh-CN" dirty="0" err="1"/>
              <a:t>TableView</a:t>
            </a:r>
            <a:r>
              <a:rPr kumimoji="1" lang="en-US" altLang="en-US" dirty="0"/>
              <a:t> Controller（</a:t>
            </a:r>
            <a:r>
              <a:rPr kumimoji="1" lang="zh-CN" altLang="en-US" dirty="0"/>
              <a:t>删除原有的</a:t>
            </a:r>
            <a:r>
              <a:rPr kumimoji="1" lang="en-US" altLang="zh-CN" dirty="0"/>
              <a:t>Detail</a:t>
            </a:r>
            <a:r>
              <a:rPr kumimoji="1" lang="en-US" altLang="en-US" dirty="0"/>
              <a:t> View Controller），</a:t>
            </a:r>
            <a:r>
              <a:rPr kumimoji="1" lang="zh-CN" altLang="en-US" dirty="0"/>
              <a:t>记录相关参数</a:t>
            </a:r>
            <a:r>
              <a:rPr kumimoji="1" lang="en-US" altLang="zh-CN" dirty="0"/>
              <a:t>(</a:t>
            </a:r>
            <a:r>
              <a:rPr kumimoji="1" lang="en-US" altLang="en-US" dirty="0" err="1"/>
              <a:t>Identifier:showAreaDetail</a:t>
            </a:r>
            <a:r>
              <a:rPr kumimoji="1" lang="en-US" altLang="en-US" dirty="0"/>
              <a:t>)</a:t>
            </a:r>
            <a:r>
              <a:rPr kumimoji="1" lang="zh-CN" altLang="en-US" dirty="0"/>
              <a:t>，删除原来的转场以及</a:t>
            </a:r>
            <a:r>
              <a:rPr kumimoji="1" lang="en-US" altLang="zh-CN" dirty="0" err="1"/>
              <a:t>AreaDetailViewController</a:t>
            </a:r>
            <a:r>
              <a:rPr kumimoji="1" lang="zh-CN" altLang="en-US" dirty="0"/>
              <a:t>文件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706" y="3316542"/>
            <a:ext cx="6830860" cy="31832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改进详情页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2627"/>
          </a:xfrm>
        </p:spPr>
        <p:txBody>
          <a:bodyPr/>
          <a:lstStyle/>
          <a:p>
            <a:r>
              <a:rPr kumimoji="1" lang="zh-CN" altLang="en-US" dirty="0"/>
              <a:t>创建一个新的</a:t>
            </a:r>
            <a:r>
              <a:rPr kumimoji="1" lang="en-US" altLang="zh-CN" dirty="0" err="1"/>
              <a:t>UITableViewController</a:t>
            </a:r>
            <a:r>
              <a:rPr kumimoji="1" lang="en-US" altLang="en-US" dirty="0"/>
              <a:t>，</a:t>
            </a:r>
            <a:r>
              <a:rPr kumimoji="1" lang="zh-CN" altLang="en-US" dirty="0"/>
              <a:t>并将</a:t>
            </a:r>
            <a:r>
              <a:rPr kumimoji="1" lang="en-US" altLang="zh-CN" dirty="0"/>
              <a:t>c</a:t>
            </a:r>
            <a:r>
              <a:rPr kumimoji="1" lang="en-US" altLang="en-US" dirty="0"/>
              <a:t>ell</a:t>
            </a:r>
            <a:r>
              <a:rPr kumimoji="1" lang="zh-CN" altLang="en-US" dirty="0"/>
              <a:t>的转场连接到新的</a:t>
            </a:r>
            <a:r>
              <a:rPr kumimoji="1" lang="en-US" altLang="zh-CN" dirty="0" err="1"/>
              <a:t>UITableViewController</a:t>
            </a:r>
            <a:r>
              <a:rPr kumimoji="1" lang="en-US" altLang="en-US" dirty="0"/>
              <a:t>， Identifier</a:t>
            </a:r>
            <a:r>
              <a:rPr kumimoji="1" lang="zh-CN" altLang="en-US" dirty="0"/>
              <a:t>设为</a:t>
            </a:r>
            <a:r>
              <a:rPr kumimoji="1" lang="en-US" altLang="en-US" dirty="0" err="1"/>
              <a:t>showAreaDetail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2159" y="2903189"/>
            <a:ext cx="7294323" cy="33247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4372</Words>
  <Application>WPS 文字</Application>
  <PresentationFormat>宽屏</PresentationFormat>
  <Paragraphs>241</Paragraphs>
  <Slides>43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Arial</vt:lpstr>
      <vt:lpstr>方正书宋_GBK</vt:lpstr>
      <vt:lpstr>Wingdings</vt:lpstr>
      <vt:lpstr>等线 Light</vt:lpstr>
      <vt:lpstr>汉仪中等线KW</vt:lpstr>
      <vt:lpstr>等线</vt:lpstr>
      <vt:lpstr>微软雅黑</vt:lpstr>
      <vt:lpstr>汉仪旗黑</vt:lpstr>
      <vt:lpstr>宋体</vt:lpstr>
      <vt:lpstr>Arial Unicode MS</vt:lpstr>
      <vt:lpstr>汉仪书宋二KW</vt:lpstr>
      <vt:lpstr>Office 主题​​</vt:lpstr>
      <vt:lpstr>模型重构(Refactor)</vt:lpstr>
      <vt:lpstr>PowerPoint 演示文稿</vt:lpstr>
      <vt:lpstr>模型重构(Refactor)</vt:lpstr>
      <vt:lpstr>模型重构</vt:lpstr>
      <vt:lpstr>模型重构</vt:lpstr>
      <vt:lpstr>模型重构</vt:lpstr>
      <vt:lpstr>模型重构</vt:lpstr>
      <vt:lpstr>改进详情页</vt:lpstr>
      <vt:lpstr>改进详情页</vt:lpstr>
      <vt:lpstr>改进详情页</vt:lpstr>
      <vt:lpstr>改进详情页</vt:lpstr>
      <vt:lpstr>改进详情页</vt:lpstr>
      <vt:lpstr>改进详情页</vt:lpstr>
      <vt:lpstr>图像的填充模式</vt:lpstr>
      <vt:lpstr>定制原型单元格和控制器</vt:lpstr>
      <vt:lpstr>定制原型单元格和控制器</vt:lpstr>
      <vt:lpstr>Content Hugging Priority</vt:lpstr>
      <vt:lpstr>Content Hugging Priority</vt:lpstr>
      <vt:lpstr>新建单元格控制器</vt:lpstr>
      <vt:lpstr>把2个Label和代码关联</vt:lpstr>
      <vt:lpstr>更新详情页</vt:lpstr>
      <vt:lpstr>行数</vt:lpstr>
      <vt:lpstr>单元格内容</vt:lpstr>
      <vt:lpstr>设置图片显示代码</vt:lpstr>
      <vt:lpstr>转场代码修改</vt:lpstr>
      <vt:lpstr>对详情页列表做改进</vt:lpstr>
      <vt:lpstr>单元格透明</vt:lpstr>
      <vt:lpstr>移除空行的分割线及分割线颜色</vt:lpstr>
      <vt:lpstr>更改返回按钮标题</vt:lpstr>
      <vt:lpstr>滑动时隐藏导航条</vt:lpstr>
      <vt:lpstr>默认的状态条样式-黑色</vt:lpstr>
      <vt:lpstr>单元格动态行高问题</vt:lpstr>
      <vt:lpstr>自适应单元格</vt:lpstr>
      <vt:lpstr>名称细化</vt:lpstr>
      <vt:lpstr>启用自适应</vt:lpstr>
      <vt:lpstr>追加约束</vt:lpstr>
      <vt:lpstr>PowerPoint 演示文稿</vt:lpstr>
      <vt:lpstr>标签行数自适应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自动布局</dc:title>
  <dc:creator>Microsoft Office 用户</dc:creator>
  <cp:lastModifiedBy>xuhui</cp:lastModifiedBy>
  <cp:revision>243</cp:revision>
  <dcterms:created xsi:type="dcterms:W3CDTF">2022-06-06T09:55:14Z</dcterms:created>
  <dcterms:modified xsi:type="dcterms:W3CDTF">2022-06-06T09:55:14Z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